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9" r:id="rId2"/>
    <p:sldId id="280" r:id="rId3"/>
    <p:sldId id="281" r:id="rId4"/>
    <p:sldId id="278" r:id="rId5"/>
    <p:sldId id="275" r:id="rId6"/>
    <p:sldId id="276" r:id="rId7"/>
    <p:sldId id="277" r:id="rId8"/>
    <p:sldId id="283" r:id="rId9"/>
    <p:sldId id="288" r:id="rId10"/>
    <p:sldId id="297" r:id="rId11"/>
    <p:sldId id="298" r:id="rId12"/>
    <p:sldId id="299" r:id="rId13"/>
    <p:sldId id="290" r:id="rId14"/>
    <p:sldId id="28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BAB28-136A-42A4-9A64-D4473EA2B822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BE861065-DE9F-4A4D-8032-940F516E1D53}">
      <dgm:prSet phldrT="[Texte]"/>
      <dgm:spPr/>
      <dgm:t>
        <a:bodyPr/>
        <a:lstStyle/>
        <a:p>
          <a:r>
            <a:rPr lang="fr-FR" dirty="0"/>
            <a:t>6332 Ingénieurs</a:t>
          </a:r>
        </a:p>
      </dgm:t>
    </dgm:pt>
    <dgm:pt modelId="{D274E586-2CCB-427B-BB0A-F9B6E030323D}" type="parTrans" cxnId="{7F59EECD-4CC5-4453-99A9-D339AC8D952C}">
      <dgm:prSet/>
      <dgm:spPr/>
      <dgm:t>
        <a:bodyPr/>
        <a:lstStyle/>
        <a:p>
          <a:endParaRPr lang="fr-FR"/>
        </a:p>
      </dgm:t>
    </dgm:pt>
    <dgm:pt modelId="{7EFDF3FC-5D44-4D47-877B-000CC6760E0C}" type="sibTrans" cxnId="{7F59EECD-4CC5-4453-99A9-D339AC8D952C}">
      <dgm:prSet/>
      <dgm:spPr/>
      <dgm:t>
        <a:bodyPr/>
        <a:lstStyle/>
        <a:p>
          <a:endParaRPr lang="fr-FR"/>
        </a:p>
      </dgm:t>
    </dgm:pt>
    <dgm:pt modelId="{975E59BB-EF1B-409B-9D0D-BFDF8FD49E5F}">
      <dgm:prSet phldrT="[Texte]"/>
      <dgm:spPr/>
      <dgm:t>
        <a:bodyPr/>
        <a:lstStyle/>
        <a:p>
          <a:r>
            <a:rPr lang="fr-FR" dirty="0"/>
            <a:t>Depuis 1965</a:t>
          </a:r>
        </a:p>
      </dgm:t>
    </dgm:pt>
    <dgm:pt modelId="{C17565AD-00EE-4DD5-A9B1-DF4DDD57F393}" type="parTrans" cxnId="{527F7268-F45A-45F2-A37F-DB876ACDC97E}">
      <dgm:prSet/>
      <dgm:spPr/>
      <dgm:t>
        <a:bodyPr/>
        <a:lstStyle/>
        <a:p>
          <a:endParaRPr lang="fr-FR"/>
        </a:p>
      </dgm:t>
    </dgm:pt>
    <dgm:pt modelId="{D12615C3-6A8E-4544-A295-CF17D992950F}" type="sibTrans" cxnId="{527F7268-F45A-45F2-A37F-DB876ACDC97E}">
      <dgm:prSet/>
      <dgm:spPr/>
      <dgm:t>
        <a:bodyPr/>
        <a:lstStyle/>
        <a:p>
          <a:endParaRPr lang="fr-FR"/>
        </a:p>
      </dgm:t>
    </dgm:pt>
    <dgm:pt modelId="{F8619013-0667-4423-B7A7-FFA9B88B04DB}">
      <dgm:prSet phldrT="[Texte]"/>
      <dgm:spPr/>
      <dgm:t>
        <a:bodyPr/>
        <a:lstStyle/>
        <a:p>
          <a:r>
            <a:rPr lang="fr-FR" dirty="0"/>
            <a:t>539 à l’étranger</a:t>
          </a:r>
        </a:p>
      </dgm:t>
    </dgm:pt>
    <dgm:pt modelId="{833EEBDF-0CDC-47EF-BBA7-BA9D0CB036BB}" type="parTrans" cxnId="{53FA62B9-FB18-4C38-B7B5-992A6AE69B65}">
      <dgm:prSet/>
      <dgm:spPr/>
      <dgm:t>
        <a:bodyPr/>
        <a:lstStyle/>
        <a:p>
          <a:endParaRPr lang="fr-FR"/>
        </a:p>
      </dgm:t>
    </dgm:pt>
    <dgm:pt modelId="{CB5EF8B5-B9FF-404A-8451-0B23D73831B9}" type="sibTrans" cxnId="{53FA62B9-FB18-4C38-B7B5-992A6AE69B65}">
      <dgm:prSet/>
      <dgm:spPr/>
      <dgm:t>
        <a:bodyPr/>
        <a:lstStyle/>
        <a:p>
          <a:endParaRPr lang="fr-FR"/>
        </a:p>
      </dgm:t>
    </dgm:pt>
    <dgm:pt modelId="{B83AC98C-69BE-4CC8-AA17-ADD938F1A0A8}">
      <dgm:prSet phldrT="[Texte]"/>
      <dgm:spPr/>
      <dgm:t>
        <a:bodyPr/>
        <a:lstStyle/>
        <a:p>
          <a:r>
            <a:rPr lang="fr-FR" dirty="0"/>
            <a:t>4600 adresses connues</a:t>
          </a:r>
        </a:p>
      </dgm:t>
    </dgm:pt>
    <dgm:pt modelId="{4F4C7DA8-E646-430D-B87E-6891FE9AEB08}" type="parTrans" cxnId="{C4137132-9C25-4759-A313-3CF374F678CE}">
      <dgm:prSet/>
      <dgm:spPr/>
      <dgm:t>
        <a:bodyPr/>
        <a:lstStyle/>
        <a:p>
          <a:endParaRPr lang="fr-FR"/>
        </a:p>
      </dgm:t>
    </dgm:pt>
    <dgm:pt modelId="{9FFE0777-3856-42C2-BBE0-68BFBE3CCF2E}" type="sibTrans" cxnId="{C4137132-9C25-4759-A313-3CF374F678CE}">
      <dgm:prSet/>
      <dgm:spPr/>
      <dgm:t>
        <a:bodyPr/>
        <a:lstStyle/>
        <a:p>
          <a:endParaRPr lang="fr-FR"/>
        </a:p>
      </dgm:t>
    </dgm:pt>
    <dgm:pt modelId="{0FA3F527-E56C-449B-B318-EC12E9CCB238}">
      <dgm:prSet phldrT="[Texte]"/>
      <dgm:spPr/>
      <dgm:t>
        <a:bodyPr/>
        <a:lstStyle/>
        <a:p>
          <a:r>
            <a:rPr lang="fr-FR" dirty="0"/>
            <a:t>50 offres d’emploi en permanence</a:t>
          </a:r>
        </a:p>
      </dgm:t>
    </dgm:pt>
    <dgm:pt modelId="{FD5B872A-527F-4298-9F79-FCE06ACE13D0}" type="parTrans" cxnId="{EA56867A-11F0-45BE-A72D-ABF1E358F359}">
      <dgm:prSet/>
      <dgm:spPr/>
      <dgm:t>
        <a:bodyPr/>
        <a:lstStyle/>
        <a:p>
          <a:endParaRPr lang="fr-FR"/>
        </a:p>
      </dgm:t>
    </dgm:pt>
    <dgm:pt modelId="{47451CEC-33F9-453B-808B-4C0767E123CD}" type="sibTrans" cxnId="{EA56867A-11F0-45BE-A72D-ABF1E358F359}">
      <dgm:prSet/>
      <dgm:spPr/>
      <dgm:t>
        <a:bodyPr/>
        <a:lstStyle/>
        <a:p>
          <a:endParaRPr lang="fr-FR"/>
        </a:p>
      </dgm:t>
    </dgm:pt>
    <dgm:pt modelId="{C9692AD4-FE3A-43A3-BB37-6C7355B73391}">
      <dgm:prSet phldrT="[Texte]"/>
      <dgm:spPr/>
      <dgm:t>
        <a:bodyPr/>
        <a:lstStyle/>
        <a:p>
          <a:r>
            <a:rPr lang="fr-FR" dirty="0"/>
            <a:t>1 secrétaire à temps plein</a:t>
          </a:r>
        </a:p>
      </dgm:t>
    </dgm:pt>
    <dgm:pt modelId="{DE3F9CD7-1E15-4775-ABB4-1DF9BA19CB3B}" type="sibTrans" cxnId="{956A4991-F65A-46CD-8B66-D750DFB1C050}">
      <dgm:prSet/>
      <dgm:spPr/>
      <dgm:t>
        <a:bodyPr/>
        <a:lstStyle/>
        <a:p>
          <a:endParaRPr lang="fr-FR"/>
        </a:p>
      </dgm:t>
    </dgm:pt>
    <dgm:pt modelId="{8441A9E0-C8BD-4E7A-B8CC-6FA203BE916E}" type="parTrans" cxnId="{956A4991-F65A-46CD-8B66-D750DFB1C050}">
      <dgm:prSet/>
      <dgm:spPr/>
      <dgm:t>
        <a:bodyPr/>
        <a:lstStyle/>
        <a:p>
          <a:endParaRPr lang="fr-FR"/>
        </a:p>
      </dgm:t>
    </dgm:pt>
    <dgm:pt modelId="{A2088C72-1BC3-4D5E-87FB-7E0AB851568A}">
      <dgm:prSet phldrT="[Texte]"/>
      <dgm:spPr/>
      <dgm:t>
        <a:bodyPr/>
        <a:lstStyle/>
        <a:p>
          <a:r>
            <a:rPr lang="fr-FR" dirty="0"/>
            <a:t>Cotisant (diplômé) 4,67%</a:t>
          </a:r>
        </a:p>
      </dgm:t>
    </dgm:pt>
    <dgm:pt modelId="{74BA093B-9D54-4347-9716-6F6DDBBBFF14}" type="parTrans" cxnId="{063C33C8-4C38-471D-86CF-ED8CDF20ED05}">
      <dgm:prSet/>
      <dgm:spPr/>
      <dgm:t>
        <a:bodyPr/>
        <a:lstStyle/>
        <a:p>
          <a:endParaRPr lang="fr-FR"/>
        </a:p>
      </dgm:t>
    </dgm:pt>
    <dgm:pt modelId="{5414B242-2529-4828-996A-A831A5D0C0B4}" type="sibTrans" cxnId="{063C33C8-4C38-471D-86CF-ED8CDF20ED05}">
      <dgm:prSet/>
      <dgm:spPr/>
      <dgm:t>
        <a:bodyPr/>
        <a:lstStyle/>
        <a:p>
          <a:endParaRPr lang="fr-FR"/>
        </a:p>
      </dgm:t>
    </dgm:pt>
    <dgm:pt modelId="{95D14380-B294-4178-9180-12681FA4F700}" type="pres">
      <dgm:prSet presAssocID="{BD5BAB28-136A-42A4-9A64-D4473EA2B82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D367BCD-3A39-4789-BCEF-54A17DE5B39B}" type="pres">
      <dgm:prSet presAssocID="{BE861065-DE9F-4A4D-8032-940F516E1D53}" presName="centerShape" presStyleLbl="node0" presStyleIdx="0" presStyleCnt="1"/>
      <dgm:spPr/>
    </dgm:pt>
    <dgm:pt modelId="{E6B9FD72-04EA-4447-B924-53D905BB3669}" type="pres">
      <dgm:prSet presAssocID="{C17565AD-00EE-4DD5-A9B1-DF4DDD57F393}" presName="parTrans" presStyleLbl="sibTrans2D1" presStyleIdx="0" presStyleCnt="6"/>
      <dgm:spPr/>
    </dgm:pt>
    <dgm:pt modelId="{47E5955A-9AE0-46C0-8AB6-55BDDBC64A5B}" type="pres">
      <dgm:prSet presAssocID="{C17565AD-00EE-4DD5-A9B1-DF4DDD57F393}" presName="connectorText" presStyleLbl="sibTrans2D1" presStyleIdx="0" presStyleCnt="6"/>
      <dgm:spPr/>
    </dgm:pt>
    <dgm:pt modelId="{5F550307-CAB7-4FC7-877A-9F0815CB48B6}" type="pres">
      <dgm:prSet presAssocID="{975E59BB-EF1B-409B-9D0D-BFDF8FD49E5F}" presName="node" presStyleLbl="node1" presStyleIdx="0" presStyleCnt="6">
        <dgm:presLayoutVars>
          <dgm:bulletEnabled val="1"/>
        </dgm:presLayoutVars>
      </dgm:prSet>
      <dgm:spPr/>
    </dgm:pt>
    <dgm:pt modelId="{A7FC5D1E-E657-46A0-9C93-B33F05C14521}" type="pres">
      <dgm:prSet presAssocID="{833EEBDF-0CDC-47EF-BBA7-BA9D0CB036BB}" presName="parTrans" presStyleLbl="sibTrans2D1" presStyleIdx="1" presStyleCnt="6"/>
      <dgm:spPr/>
    </dgm:pt>
    <dgm:pt modelId="{C0BFAB85-370D-40C7-879D-C065F1F4D145}" type="pres">
      <dgm:prSet presAssocID="{833EEBDF-0CDC-47EF-BBA7-BA9D0CB036BB}" presName="connectorText" presStyleLbl="sibTrans2D1" presStyleIdx="1" presStyleCnt="6"/>
      <dgm:spPr/>
    </dgm:pt>
    <dgm:pt modelId="{02229748-DFA8-4729-9F74-86C54D8BA411}" type="pres">
      <dgm:prSet presAssocID="{F8619013-0667-4423-B7A7-FFA9B88B04DB}" presName="node" presStyleLbl="node1" presStyleIdx="1" presStyleCnt="6">
        <dgm:presLayoutVars>
          <dgm:bulletEnabled val="1"/>
        </dgm:presLayoutVars>
      </dgm:prSet>
      <dgm:spPr/>
    </dgm:pt>
    <dgm:pt modelId="{15B458EA-C0F3-4B8C-84E1-CBA7DD92FE6E}" type="pres">
      <dgm:prSet presAssocID="{4F4C7DA8-E646-430D-B87E-6891FE9AEB08}" presName="parTrans" presStyleLbl="sibTrans2D1" presStyleIdx="2" presStyleCnt="6"/>
      <dgm:spPr/>
    </dgm:pt>
    <dgm:pt modelId="{06E796D5-69D0-48FE-9E37-DFD0CFF157A7}" type="pres">
      <dgm:prSet presAssocID="{4F4C7DA8-E646-430D-B87E-6891FE9AEB08}" presName="connectorText" presStyleLbl="sibTrans2D1" presStyleIdx="2" presStyleCnt="6"/>
      <dgm:spPr/>
    </dgm:pt>
    <dgm:pt modelId="{AC940F50-1DA0-44FD-9875-AA80D9F6CC81}" type="pres">
      <dgm:prSet presAssocID="{B83AC98C-69BE-4CC8-AA17-ADD938F1A0A8}" presName="node" presStyleLbl="node1" presStyleIdx="2" presStyleCnt="6">
        <dgm:presLayoutVars>
          <dgm:bulletEnabled val="1"/>
        </dgm:presLayoutVars>
      </dgm:prSet>
      <dgm:spPr/>
    </dgm:pt>
    <dgm:pt modelId="{1EEDBE69-9816-48DA-AB2E-69FC5845664B}" type="pres">
      <dgm:prSet presAssocID="{FD5B872A-527F-4298-9F79-FCE06ACE13D0}" presName="parTrans" presStyleLbl="sibTrans2D1" presStyleIdx="3" presStyleCnt="6"/>
      <dgm:spPr/>
    </dgm:pt>
    <dgm:pt modelId="{659AA8EE-067C-4466-B9CF-D10BA6351286}" type="pres">
      <dgm:prSet presAssocID="{FD5B872A-527F-4298-9F79-FCE06ACE13D0}" presName="connectorText" presStyleLbl="sibTrans2D1" presStyleIdx="3" presStyleCnt="6"/>
      <dgm:spPr/>
    </dgm:pt>
    <dgm:pt modelId="{2B166DBB-E027-49F6-805B-9BC1540E2AE6}" type="pres">
      <dgm:prSet presAssocID="{0FA3F527-E56C-449B-B318-EC12E9CCB238}" presName="node" presStyleLbl="node1" presStyleIdx="3" presStyleCnt="6">
        <dgm:presLayoutVars>
          <dgm:bulletEnabled val="1"/>
        </dgm:presLayoutVars>
      </dgm:prSet>
      <dgm:spPr/>
    </dgm:pt>
    <dgm:pt modelId="{1A9815B4-F3EE-449F-B7C5-273C4B03B9FB}" type="pres">
      <dgm:prSet presAssocID="{8441A9E0-C8BD-4E7A-B8CC-6FA203BE916E}" presName="parTrans" presStyleLbl="sibTrans2D1" presStyleIdx="4" presStyleCnt="6"/>
      <dgm:spPr/>
    </dgm:pt>
    <dgm:pt modelId="{ED908DA2-1F73-42C1-8451-6EB31B92F6D7}" type="pres">
      <dgm:prSet presAssocID="{8441A9E0-C8BD-4E7A-B8CC-6FA203BE916E}" presName="connectorText" presStyleLbl="sibTrans2D1" presStyleIdx="4" presStyleCnt="6"/>
      <dgm:spPr/>
    </dgm:pt>
    <dgm:pt modelId="{A9774106-E7F1-4EEB-9D0D-7587D350F4BD}" type="pres">
      <dgm:prSet presAssocID="{C9692AD4-FE3A-43A3-BB37-6C7355B73391}" presName="node" presStyleLbl="node1" presStyleIdx="4" presStyleCnt="6">
        <dgm:presLayoutVars>
          <dgm:bulletEnabled val="1"/>
        </dgm:presLayoutVars>
      </dgm:prSet>
      <dgm:spPr/>
    </dgm:pt>
    <dgm:pt modelId="{50603091-9B1C-4758-A409-3A7D35BE8D2B}" type="pres">
      <dgm:prSet presAssocID="{74BA093B-9D54-4347-9716-6F6DDBBBFF14}" presName="parTrans" presStyleLbl="sibTrans2D1" presStyleIdx="5" presStyleCnt="6"/>
      <dgm:spPr/>
    </dgm:pt>
    <dgm:pt modelId="{190B6361-1D56-441C-970A-43B7FEF55093}" type="pres">
      <dgm:prSet presAssocID="{74BA093B-9D54-4347-9716-6F6DDBBBFF14}" presName="connectorText" presStyleLbl="sibTrans2D1" presStyleIdx="5" presStyleCnt="6"/>
      <dgm:spPr/>
    </dgm:pt>
    <dgm:pt modelId="{E8AECAB3-DB3F-4E5A-9558-BABBF2D5ECC9}" type="pres">
      <dgm:prSet presAssocID="{A2088C72-1BC3-4D5E-87FB-7E0AB851568A}" presName="node" presStyleLbl="node1" presStyleIdx="5" presStyleCnt="6">
        <dgm:presLayoutVars>
          <dgm:bulletEnabled val="1"/>
        </dgm:presLayoutVars>
      </dgm:prSet>
      <dgm:spPr/>
    </dgm:pt>
  </dgm:ptLst>
  <dgm:cxnLst>
    <dgm:cxn modelId="{C9E38B0D-6CC9-49D8-A9C6-512B5A3001A6}" type="presOf" srcId="{A2088C72-1BC3-4D5E-87FB-7E0AB851568A}" destId="{E8AECAB3-DB3F-4E5A-9558-BABBF2D5ECC9}" srcOrd="0" destOrd="0" presId="urn:microsoft.com/office/officeart/2005/8/layout/radial5"/>
    <dgm:cxn modelId="{23716812-0A40-4BF3-A89E-58CF1C4FEBA3}" type="presOf" srcId="{74BA093B-9D54-4347-9716-6F6DDBBBFF14}" destId="{50603091-9B1C-4758-A409-3A7D35BE8D2B}" srcOrd="0" destOrd="0" presId="urn:microsoft.com/office/officeart/2005/8/layout/radial5"/>
    <dgm:cxn modelId="{CB14B216-8A13-41AB-9B54-90898E4CFC4B}" type="presOf" srcId="{B83AC98C-69BE-4CC8-AA17-ADD938F1A0A8}" destId="{AC940F50-1DA0-44FD-9875-AA80D9F6CC81}" srcOrd="0" destOrd="0" presId="urn:microsoft.com/office/officeart/2005/8/layout/radial5"/>
    <dgm:cxn modelId="{3584D717-6DC2-45C6-A0B3-B3A5761EB8C5}" type="presOf" srcId="{FD5B872A-527F-4298-9F79-FCE06ACE13D0}" destId="{659AA8EE-067C-4466-B9CF-D10BA6351286}" srcOrd="1" destOrd="0" presId="urn:microsoft.com/office/officeart/2005/8/layout/radial5"/>
    <dgm:cxn modelId="{5D7E1E18-B57A-4597-920A-402CD9D09B01}" type="presOf" srcId="{8441A9E0-C8BD-4E7A-B8CC-6FA203BE916E}" destId="{1A9815B4-F3EE-449F-B7C5-273C4B03B9FB}" srcOrd="0" destOrd="0" presId="urn:microsoft.com/office/officeart/2005/8/layout/radial5"/>
    <dgm:cxn modelId="{C30B011B-A605-430B-A326-823831544077}" type="presOf" srcId="{4F4C7DA8-E646-430D-B87E-6891FE9AEB08}" destId="{06E796D5-69D0-48FE-9E37-DFD0CFF157A7}" srcOrd="1" destOrd="0" presId="urn:microsoft.com/office/officeart/2005/8/layout/radial5"/>
    <dgm:cxn modelId="{6ACB001D-B0A9-42D7-AAD1-E9DA20BE0EAA}" type="presOf" srcId="{74BA093B-9D54-4347-9716-6F6DDBBBFF14}" destId="{190B6361-1D56-441C-970A-43B7FEF55093}" srcOrd="1" destOrd="0" presId="urn:microsoft.com/office/officeart/2005/8/layout/radial5"/>
    <dgm:cxn modelId="{D6D9AD1D-9F82-4A7D-8790-D979A108E429}" type="presOf" srcId="{4F4C7DA8-E646-430D-B87E-6891FE9AEB08}" destId="{15B458EA-C0F3-4B8C-84E1-CBA7DD92FE6E}" srcOrd="0" destOrd="0" presId="urn:microsoft.com/office/officeart/2005/8/layout/radial5"/>
    <dgm:cxn modelId="{2B14B023-39CE-4EE7-94E1-E068C90D65AD}" type="presOf" srcId="{BD5BAB28-136A-42A4-9A64-D4473EA2B822}" destId="{95D14380-B294-4178-9180-12681FA4F700}" srcOrd="0" destOrd="0" presId="urn:microsoft.com/office/officeart/2005/8/layout/radial5"/>
    <dgm:cxn modelId="{C4137132-9C25-4759-A313-3CF374F678CE}" srcId="{BE861065-DE9F-4A4D-8032-940F516E1D53}" destId="{B83AC98C-69BE-4CC8-AA17-ADD938F1A0A8}" srcOrd="2" destOrd="0" parTransId="{4F4C7DA8-E646-430D-B87E-6891FE9AEB08}" sibTransId="{9FFE0777-3856-42C2-BBE0-68BFBE3CCF2E}"/>
    <dgm:cxn modelId="{2CAE5A3C-6ECD-415B-9D25-A9E67C79123A}" type="presOf" srcId="{833EEBDF-0CDC-47EF-BBA7-BA9D0CB036BB}" destId="{C0BFAB85-370D-40C7-879D-C065F1F4D145}" srcOrd="1" destOrd="0" presId="urn:microsoft.com/office/officeart/2005/8/layout/radial5"/>
    <dgm:cxn modelId="{F19CA13C-0CFC-4ADE-803F-8C04D322CB00}" type="presOf" srcId="{833EEBDF-0CDC-47EF-BBA7-BA9D0CB036BB}" destId="{A7FC5D1E-E657-46A0-9C93-B33F05C14521}" srcOrd="0" destOrd="0" presId="urn:microsoft.com/office/officeart/2005/8/layout/radial5"/>
    <dgm:cxn modelId="{527F7268-F45A-45F2-A37F-DB876ACDC97E}" srcId="{BE861065-DE9F-4A4D-8032-940F516E1D53}" destId="{975E59BB-EF1B-409B-9D0D-BFDF8FD49E5F}" srcOrd="0" destOrd="0" parTransId="{C17565AD-00EE-4DD5-A9B1-DF4DDD57F393}" sibTransId="{D12615C3-6A8E-4544-A295-CF17D992950F}"/>
    <dgm:cxn modelId="{EA56867A-11F0-45BE-A72D-ABF1E358F359}" srcId="{BE861065-DE9F-4A4D-8032-940F516E1D53}" destId="{0FA3F527-E56C-449B-B318-EC12E9CCB238}" srcOrd="3" destOrd="0" parTransId="{FD5B872A-527F-4298-9F79-FCE06ACE13D0}" sibTransId="{47451CEC-33F9-453B-808B-4C0767E123CD}"/>
    <dgm:cxn modelId="{6505AC5A-9C45-43B5-9836-9E4582462750}" type="presOf" srcId="{F8619013-0667-4423-B7A7-FFA9B88B04DB}" destId="{02229748-DFA8-4729-9F74-86C54D8BA411}" srcOrd="0" destOrd="0" presId="urn:microsoft.com/office/officeart/2005/8/layout/radial5"/>
    <dgm:cxn modelId="{5E5DEF80-6DFE-4774-9E01-3C919F70162F}" type="presOf" srcId="{975E59BB-EF1B-409B-9D0D-BFDF8FD49E5F}" destId="{5F550307-CAB7-4FC7-877A-9F0815CB48B6}" srcOrd="0" destOrd="0" presId="urn:microsoft.com/office/officeart/2005/8/layout/radial5"/>
    <dgm:cxn modelId="{956A4991-F65A-46CD-8B66-D750DFB1C050}" srcId="{BE861065-DE9F-4A4D-8032-940F516E1D53}" destId="{C9692AD4-FE3A-43A3-BB37-6C7355B73391}" srcOrd="4" destOrd="0" parTransId="{8441A9E0-C8BD-4E7A-B8CC-6FA203BE916E}" sibTransId="{DE3F9CD7-1E15-4775-ABB4-1DF9BA19CB3B}"/>
    <dgm:cxn modelId="{F99B3794-5AE5-4E7D-8040-E2813E01D9B3}" type="presOf" srcId="{BE861065-DE9F-4A4D-8032-940F516E1D53}" destId="{2D367BCD-3A39-4789-BCEF-54A17DE5B39B}" srcOrd="0" destOrd="0" presId="urn:microsoft.com/office/officeart/2005/8/layout/radial5"/>
    <dgm:cxn modelId="{FFE65198-723A-4931-89CC-03735C45EE08}" type="presOf" srcId="{C17565AD-00EE-4DD5-A9B1-DF4DDD57F393}" destId="{E6B9FD72-04EA-4447-B924-53D905BB3669}" srcOrd="0" destOrd="0" presId="urn:microsoft.com/office/officeart/2005/8/layout/radial5"/>
    <dgm:cxn modelId="{D0455BB7-5901-49CE-AF6D-A7E6A25EF946}" type="presOf" srcId="{0FA3F527-E56C-449B-B318-EC12E9CCB238}" destId="{2B166DBB-E027-49F6-805B-9BC1540E2AE6}" srcOrd="0" destOrd="0" presId="urn:microsoft.com/office/officeart/2005/8/layout/radial5"/>
    <dgm:cxn modelId="{53FA62B9-FB18-4C38-B7B5-992A6AE69B65}" srcId="{BE861065-DE9F-4A4D-8032-940F516E1D53}" destId="{F8619013-0667-4423-B7A7-FFA9B88B04DB}" srcOrd="1" destOrd="0" parTransId="{833EEBDF-0CDC-47EF-BBA7-BA9D0CB036BB}" sibTransId="{CB5EF8B5-B9FF-404A-8451-0B23D73831B9}"/>
    <dgm:cxn modelId="{063C33C8-4C38-471D-86CF-ED8CDF20ED05}" srcId="{BE861065-DE9F-4A4D-8032-940F516E1D53}" destId="{A2088C72-1BC3-4D5E-87FB-7E0AB851568A}" srcOrd="5" destOrd="0" parTransId="{74BA093B-9D54-4347-9716-6F6DDBBBFF14}" sibTransId="{5414B242-2529-4828-996A-A831A5D0C0B4}"/>
    <dgm:cxn modelId="{7F59EECD-4CC5-4453-99A9-D339AC8D952C}" srcId="{BD5BAB28-136A-42A4-9A64-D4473EA2B822}" destId="{BE861065-DE9F-4A4D-8032-940F516E1D53}" srcOrd="0" destOrd="0" parTransId="{D274E586-2CCB-427B-BB0A-F9B6E030323D}" sibTransId="{7EFDF3FC-5D44-4D47-877B-000CC6760E0C}"/>
    <dgm:cxn modelId="{4EA4DAEB-64B3-4045-806D-9F2B2848B8C1}" type="presOf" srcId="{C9692AD4-FE3A-43A3-BB37-6C7355B73391}" destId="{A9774106-E7F1-4EEB-9D0D-7587D350F4BD}" srcOrd="0" destOrd="0" presId="urn:microsoft.com/office/officeart/2005/8/layout/radial5"/>
    <dgm:cxn modelId="{E06788EF-C3EF-47B3-AD0B-22F4341A5181}" type="presOf" srcId="{FD5B872A-527F-4298-9F79-FCE06ACE13D0}" destId="{1EEDBE69-9816-48DA-AB2E-69FC5845664B}" srcOrd="0" destOrd="0" presId="urn:microsoft.com/office/officeart/2005/8/layout/radial5"/>
    <dgm:cxn modelId="{956013F9-ED56-4613-803F-3DA45BF327A4}" type="presOf" srcId="{C17565AD-00EE-4DD5-A9B1-DF4DDD57F393}" destId="{47E5955A-9AE0-46C0-8AB6-55BDDBC64A5B}" srcOrd="1" destOrd="0" presId="urn:microsoft.com/office/officeart/2005/8/layout/radial5"/>
    <dgm:cxn modelId="{066687FF-B13E-471E-A85A-0C6C9AF214FE}" type="presOf" srcId="{8441A9E0-C8BD-4E7A-B8CC-6FA203BE916E}" destId="{ED908DA2-1F73-42C1-8451-6EB31B92F6D7}" srcOrd="1" destOrd="0" presId="urn:microsoft.com/office/officeart/2005/8/layout/radial5"/>
    <dgm:cxn modelId="{694BD5DB-EA7F-4001-9727-0ABC8CE79C85}" type="presParOf" srcId="{95D14380-B294-4178-9180-12681FA4F700}" destId="{2D367BCD-3A39-4789-BCEF-54A17DE5B39B}" srcOrd="0" destOrd="0" presId="urn:microsoft.com/office/officeart/2005/8/layout/radial5"/>
    <dgm:cxn modelId="{F0E5E1A1-98B7-432E-98F0-80AE10D423CA}" type="presParOf" srcId="{95D14380-B294-4178-9180-12681FA4F700}" destId="{E6B9FD72-04EA-4447-B924-53D905BB3669}" srcOrd="1" destOrd="0" presId="urn:microsoft.com/office/officeart/2005/8/layout/radial5"/>
    <dgm:cxn modelId="{A6066F45-3259-4065-B644-7FB5AE9F30E6}" type="presParOf" srcId="{E6B9FD72-04EA-4447-B924-53D905BB3669}" destId="{47E5955A-9AE0-46C0-8AB6-55BDDBC64A5B}" srcOrd="0" destOrd="0" presId="urn:microsoft.com/office/officeart/2005/8/layout/radial5"/>
    <dgm:cxn modelId="{950BC240-AE57-4121-B5E7-CE250845FCC1}" type="presParOf" srcId="{95D14380-B294-4178-9180-12681FA4F700}" destId="{5F550307-CAB7-4FC7-877A-9F0815CB48B6}" srcOrd="2" destOrd="0" presId="urn:microsoft.com/office/officeart/2005/8/layout/radial5"/>
    <dgm:cxn modelId="{84BBCE45-83F7-4A08-8E91-B0687EF67526}" type="presParOf" srcId="{95D14380-B294-4178-9180-12681FA4F700}" destId="{A7FC5D1E-E657-46A0-9C93-B33F05C14521}" srcOrd="3" destOrd="0" presId="urn:microsoft.com/office/officeart/2005/8/layout/radial5"/>
    <dgm:cxn modelId="{424100AA-6CDC-441E-AE13-E4FD453573D6}" type="presParOf" srcId="{A7FC5D1E-E657-46A0-9C93-B33F05C14521}" destId="{C0BFAB85-370D-40C7-879D-C065F1F4D145}" srcOrd="0" destOrd="0" presId="urn:microsoft.com/office/officeart/2005/8/layout/radial5"/>
    <dgm:cxn modelId="{A7571713-C3FE-49F9-8EB8-2411B34CDB6C}" type="presParOf" srcId="{95D14380-B294-4178-9180-12681FA4F700}" destId="{02229748-DFA8-4729-9F74-86C54D8BA411}" srcOrd="4" destOrd="0" presId="urn:microsoft.com/office/officeart/2005/8/layout/radial5"/>
    <dgm:cxn modelId="{1102AF96-8519-471B-AE65-CF4D6391C927}" type="presParOf" srcId="{95D14380-B294-4178-9180-12681FA4F700}" destId="{15B458EA-C0F3-4B8C-84E1-CBA7DD92FE6E}" srcOrd="5" destOrd="0" presId="urn:microsoft.com/office/officeart/2005/8/layout/radial5"/>
    <dgm:cxn modelId="{E2BFA123-1117-4E7C-AB67-8A5167114207}" type="presParOf" srcId="{15B458EA-C0F3-4B8C-84E1-CBA7DD92FE6E}" destId="{06E796D5-69D0-48FE-9E37-DFD0CFF157A7}" srcOrd="0" destOrd="0" presId="urn:microsoft.com/office/officeart/2005/8/layout/radial5"/>
    <dgm:cxn modelId="{6294330F-F654-4CE1-935D-CC871B3318C6}" type="presParOf" srcId="{95D14380-B294-4178-9180-12681FA4F700}" destId="{AC940F50-1DA0-44FD-9875-AA80D9F6CC81}" srcOrd="6" destOrd="0" presId="urn:microsoft.com/office/officeart/2005/8/layout/radial5"/>
    <dgm:cxn modelId="{8AE3900E-112F-4414-B86C-1129A57858AE}" type="presParOf" srcId="{95D14380-B294-4178-9180-12681FA4F700}" destId="{1EEDBE69-9816-48DA-AB2E-69FC5845664B}" srcOrd="7" destOrd="0" presId="urn:microsoft.com/office/officeart/2005/8/layout/radial5"/>
    <dgm:cxn modelId="{F3B9EC49-95A9-456C-AD79-FDF2421CF695}" type="presParOf" srcId="{1EEDBE69-9816-48DA-AB2E-69FC5845664B}" destId="{659AA8EE-067C-4466-B9CF-D10BA6351286}" srcOrd="0" destOrd="0" presId="urn:microsoft.com/office/officeart/2005/8/layout/radial5"/>
    <dgm:cxn modelId="{D5F6D2FB-A8B5-4BD4-B570-F83236D4784A}" type="presParOf" srcId="{95D14380-B294-4178-9180-12681FA4F700}" destId="{2B166DBB-E027-49F6-805B-9BC1540E2AE6}" srcOrd="8" destOrd="0" presId="urn:microsoft.com/office/officeart/2005/8/layout/radial5"/>
    <dgm:cxn modelId="{E2EBC857-AD6E-4F0D-A369-18CC0C3BCE49}" type="presParOf" srcId="{95D14380-B294-4178-9180-12681FA4F700}" destId="{1A9815B4-F3EE-449F-B7C5-273C4B03B9FB}" srcOrd="9" destOrd="0" presId="urn:microsoft.com/office/officeart/2005/8/layout/radial5"/>
    <dgm:cxn modelId="{4DFB08CC-E1BC-4F4A-9EAE-5DAB69DFB3BC}" type="presParOf" srcId="{1A9815B4-F3EE-449F-B7C5-273C4B03B9FB}" destId="{ED908DA2-1F73-42C1-8451-6EB31B92F6D7}" srcOrd="0" destOrd="0" presId="urn:microsoft.com/office/officeart/2005/8/layout/radial5"/>
    <dgm:cxn modelId="{FAFBC0F1-0C21-4ACD-9489-570DE697EE15}" type="presParOf" srcId="{95D14380-B294-4178-9180-12681FA4F700}" destId="{A9774106-E7F1-4EEB-9D0D-7587D350F4BD}" srcOrd="10" destOrd="0" presId="urn:microsoft.com/office/officeart/2005/8/layout/radial5"/>
    <dgm:cxn modelId="{311BDA9D-3FEE-456E-BDD9-767C741AA3B8}" type="presParOf" srcId="{95D14380-B294-4178-9180-12681FA4F700}" destId="{50603091-9B1C-4758-A409-3A7D35BE8D2B}" srcOrd="11" destOrd="0" presId="urn:microsoft.com/office/officeart/2005/8/layout/radial5"/>
    <dgm:cxn modelId="{15274E39-1232-4625-BB9E-90AA1F2058C8}" type="presParOf" srcId="{50603091-9B1C-4758-A409-3A7D35BE8D2B}" destId="{190B6361-1D56-441C-970A-43B7FEF55093}" srcOrd="0" destOrd="0" presId="urn:microsoft.com/office/officeart/2005/8/layout/radial5"/>
    <dgm:cxn modelId="{880D52C4-35BF-410A-9496-B2E5B55F1B78}" type="presParOf" srcId="{95D14380-B294-4178-9180-12681FA4F700}" destId="{E8AECAB3-DB3F-4E5A-9558-BABBF2D5ECC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67BCD-3A39-4789-BCEF-54A17DE5B39B}">
      <dsp:nvSpPr>
        <dsp:cNvPr id="0" name=""/>
        <dsp:cNvSpPr/>
      </dsp:nvSpPr>
      <dsp:spPr>
        <a:xfrm>
          <a:off x="3636217" y="2414336"/>
          <a:ext cx="1721494" cy="17214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6332 Ingénieurs</a:t>
          </a:r>
        </a:p>
      </dsp:txBody>
      <dsp:txXfrm>
        <a:off x="3888324" y="2666443"/>
        <a:ext cx="1217280" cy="1217280"/>
      </dsp:txXfrm>
    </dsp:sp>
    <dsp:sp modelId="{E6B9FD72-04EA-4447-B924-53D905BB3669}">
      <dsp:nvSpPr>
        <dsp:cNvPr id="0" name=""/>
        <dsp:cNvSpPr/>
      </dsp:nvSpPr>
      <dsp:spPr>
        <a:xfrm rot="16200000">
          <a:off x="4314490" y="1787721"/>
          <a:ext cx="364947" cy="5853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>
        <a:off x="4369232" y="1959525"/>
        <a:ext cx="255463" cy="351184"/>
      </dsp:txXfrm>
    </dsp:sp>
    <dsp:sp modelId="{5F550307-CAB7-4FC7-877A-9F0815CB48B6}">
      <dsp:nvSpPr>
        <dsp:cNvPr id="0" name=""/>
        <dsp:cNvSpPr/>
      </dsp:nvSpPr>
      <dsp:spPr>
        <a:xfrm>
          <a:off x="3636217" y="4262"/>
          <a:ext cx="1721494" cy="17214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Depuis 1965</a:t>
          </a:r>
        </a:p>
      </dsp:txBody>
      <dsp:txXfrm>
        <a:off x="3888324" y="256369"/>
        <a:ext cx="1217280" cy="1217280"/>
      </dsp:txXfrm>
    </dsp:sp>
    <dsp:sp modelId="{A7FC5D1E-E657-46A0-9C93-B33F05C14521}">
      <dsp:nvSpPr>
        <dsp:cNvPr id="0" name=""/>
        <dsp:cNvSpPr/>
      </dsp:nvSpPr>
      <dsp:spPr>
        <a:xfrm rot="19800000">
          <a:off x="5349138" y="2385075"/>
          <a:ext cx="364947" cy="5853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>
        <a:off x="5356472" y="2529508"/>
        <a:ext cx="255463" cy="351184"/>
      </dsp:txXfrm>
    </dsp:sp>
    <dsp:sp modelId="{02229748-DFA8-4729-9F74-86C54D8BA411}">
      <dsp:nvSpPr>
        <dsp:cNvPr id="0" name=""/>
        <dsp:cNvSpPr/>
      </dsp:nvSpPr>
      <dsp:spPr>
        <a:xfrm>
          <a:off x="5723403" y="1209299"/>
          <a:ext cx="1721494" cy="172149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539 à l’étranger</a:t>
          </a:r>
        </a:p>
      </dsp:txBody>
      <dsp:txXfrm>
        <a:off x="5975510" y="1461406"/>
        <a:ext cx="1217280" cy="1217280"/>
      </dsp:txXfrm>
    </dsp:sp>
    <dsp:sp modelId="{15B458EA-C0F3-4B8C-84E1-CBA7DD92FE6E}">
      <dsp:nvSpPr>
        <dsp:cNvPr id="0" name=""/>
        <dsp:cNvSpPr/>
      </dsp:nvSpPr>
      <dsp:spPr>
        <a:xfrm rot="1800000">
          <a:off x="5349138" y="3579784"/>
          <a:ext cx="364947" cy="5853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>
        <a:off x="5356472" y="3669475"/>
        <a:ext cx="255463" cy="351184"/>
      </dsp:txXfrm>
    </dsp:sp>
    <dsp:sp modelId="{AC940F50-1DA0-44FD-9875-AA80D9F6CC81}">
      <dsp:nvSpPr>
        <dsp:cNvPr id="0" name=""/>
        <dsp:cNvSpPr/>
      </dsp:nvSpPr>
      <dsp:spPr>
        <a:xfrm>
          <a:off x="5723403" y="3619374"/>
          <a:ext cx="1721494" cy="17214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4600 adresses connues</a:t>
          </a:r>
        </a:p>
      </dsp:txBody>
      <dsp:txXfrm>
        <a:off x="5975510" y="3871481"/>
        <a:ext cx="1217280" cy="1217280"/>
      </dsp:txXfrm>
    </dsp:sp>
    <dsp:sp modelId="{1EEDBE69-9816-48DA-AB2E-69FC5845664B}">
      <dsp:nvSpPr>
        <dsp:cNvPr id="0" name=""/>
        <dsp:cNvSpPr/>
      </dsp:nvSpPr>
      <dsp:spPr>
        <a:xfrm rot="5400000">
          <a:off x="4314490" y="4177138"/>
          <a:ext cx="364947" cy="5853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>
        <a:off x="4369232" y="4239458"/>
        <a:ext cx="255463" cy="351184"/>
      </dsp:txXfrm>
    </dsp:sp>
    <dsp:sp modelId="{2B166DBB-E027-49F6-805B-9BC1540E2AE6}">
      <dsp:nvSpPr>
        <dsp:cNvPr id="0" name=""/>
        <dsp:cNvSpPr/>
      </dsp:nvSpPr>
      <dsp:spPr>
        <a:xfrm>
          <a:off x="3636217" y="4824411"/>
          <a:ext cx="1721494" cy="172149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50 offres d’emploi en permanence</a:t>
          </a:r>
        </a:p>
      </dsp:txBody>
      <dsp:txXfrm>
        <a:off x="3888324" y="5076518"/>
        <a:ext cx="1217280" cy="1217280"/>
      </dsp:txXfrm>
    </dsp:sp>
    <dsp:sp modelId="{1A9815B4-F3EE-449F-B7C5-273C4B03B9FB}">
      <dsp:nvSpPr>
        <dsp:cNvPr id="0" name=""/>
        <dsp:cNvSpPr/>
      </dsp:nvSpPr>
      <dsp:spPr>
        <a:xfrm rot="9000000">
          <a:off x="3279842" y="3579784"/>
          <a:ext cx="364947" cy="5853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 rot="10800000">
        <a:off x="3381992" y="3669475"/>
        <a:ext cx="255463" cy="351184"/>
      </dsp:txXfrm>
    </dsp:sp>
    <dsp:sp modelId="{A9774106-E7F1-4EEB-9D0D-7587D350F4BD}">
      <dsp:nvSpPr>
        <dsp:cNvPr id="0" name=""/>
        <dsp:cNvSpPr/>
      </dsp:nvSpPr>
      <dsp:spPr>
        <a:xfrm>
          <a:off x="1549031" y="3619374"/>
          <a:ext cx="1721494" cy="172149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1 secrétaire à temps plein</a:t>
          </a:r>
        </a:p>
      </dsp:txBody>
      <dsp:txXfrm>
        <a:off x="1801138" y="3871481"/>
        <a:ext cx="1217280" cy="1217280"/>
      </dsp:txXfrm>
    </dsp:sp>
    <dsp:sp modelId="{50603091-9B1C-4758-A409-3A7D35BE8D2B}">
      <dsp:nvSpPr>
        <dsp:cNvPr id="0" name=""/>
        <dsp:cNvSpPr/>
      </dsp:nvSpPr>
      <dsp:spPr>
        <a:xfrm rot="12600000">
          <a:off x="3279842" y="2385075"/>
          <a:ext cx="364947" cy="5853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 rot="10800000">
        <a:off x="3381992" y="2529508"/>
        <a:ext cx="255463" cy="351184"/>
      </dsp:txXfrm>
    </dsp:sp>
    <dsp:sp modelId="{E8AECAB3-DB3F-4E5A-9558-BABBF2D5ECC9}">
      <dsp:nvSpPr>
        <dsp:cNvPr id="0" name=""/>
        <dsp:cNvSpPr/>
      </dsp:nvSpPr>
      <dsp:spPr>
        <a:xfrm>
          <a:off x="1549031" y="1209299"/>
          <a:ext cx="1721494" cy="17214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Cotisant (diplômé) 4,67%</a:t>
          </a:r>
        </a:p>
      </dsp:txBody>
      <dsp:txXfrm>
        <a:off x="1801138" y="1461406"/>
        <a:ext cx="1217280" cy="1217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CC67A-A6E9-4D80-B91D-5D350896B7AC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A0EB-9A0C-4EA8-8DF0-AF8A8418C9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23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a99bbb57426c9e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a99bbb57426c9e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35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6907B2-0096-47E1-8A25-3B9CD2EC7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600155-22F8-4835-B20E-91E842F7B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3C4F4E-2C42-40F7-A9F9-93F2195B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F4F-CAD4-45CC-BAEE-B26EA7E43746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DA731F-9102-4E10-8BED-B43B4C22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A08DB3-6A30-4FF2-A8D6-3ED959B6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09F2-630F-4276-B034-32238019E6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36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AF6634-E58D-4631-B69F-663508BD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B8E980-6A56-46CC-B253-A3C623435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2ABCAC-1D82-47D8-837E-35F2DF4A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F4F-CAD4-45CC-BAEE-B26EA7E43746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A9B861-BF6F-4B91-9CE5-23B36770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9D5965-739C-43C9-9125-12F4C866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09F2-630F-4276-B034-32238019E6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66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FA2D62B-A6A3-44D0-85AB-99150AD185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AC0F80-538D-4332-A0B1-EB3C8B805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9A3D4F-87D1-4753-A51A-E3BD32B0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F4F-CAD4-45CC-BAEE-B26EA7E43746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CE9770-FBE5-4270-A6E3-F10CA6BCD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065D17-41A5-40B5-AE76-9DC93DFF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09F2-630F-4276-B034-32238019E6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7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12AF2E3-26FF-7B42-94E3-E85AF924B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934336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FDB85C4-9B3E-F046-A2E0-8C1BFC57D5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2252" y="307466"/>
            <a:ext cx="7968229" cy="624306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50C3E296-6EF8-A546-9699-7255EC144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214" y="3906129"/>
            <a:ext cx="6218423" cy="1953290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B426C222-1A04-BE43-AAFA-A368B8D2F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14" y="6039293"/>
            <a:ext cx="6218423" cy="63555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7" y="657063"/>
            <a:ext cx="3381944" cy="99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46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956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21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5C906-430A-4F53-B9F8-082ADAE94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CCE23C-5039-4BBB-B8FC-EEA3BE8D6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06B02F-97E0-48B6-AD5C-07C44854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F4F-CAD4-45CC-BAEE-B26EA7E43746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F7443E-2957-418D-BC2F-B37DF2AD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723A31-1827-4014-BEFE-641CC2D3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09F2-630F-4276-B034-32238019E6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38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6F1C7-31F6-45D7-A9D4-CE26F909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F77FC1-C04A-476D-854F-C00CB25E6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967B2B-912B-4D48-B8BD-531C2C605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F4F-CAD4-45CC-BAEE-B26EA7E43746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FD3210-6B50-4B38-B37B-83DA6204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A507A7-B14B-4478-87E1-E76BFEA3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09F2-630F-4276-B034-32238019E6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16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4A5956-CF73-495D-BF55-DDE1726AE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62BD57-47FB-47AC-A406-ABCEB3BB0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4C55D2-9DAF-4704-8DEF-87F214250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B6F49D-A20D-4B22-B246-DCE0E22BD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F4F-CAD4-45CC-BAEE-B26EA7E43746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CF162C-A2F4-47D8-861C-10498258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53595F-3F31-40D5-AFD4-2CB37BCD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09F2-630F-4276-B034-32238019E6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15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72AB7E-9A03-4522-9C38-FAADF4E0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25C70C-F1D7-46CD-8EDE-FCDEE8BC4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E7A3B3-D336-49E1-A233-65760C93D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1009F9-A51E-4FD9-828E-FC2235926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12EABE0-E43D-46D1-A6F8-B9E27C75F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95D5CC8-80D6-4BCE-B4F0-4A91EC26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F4F-CAD4-45CC-BAEE-B26EA7E43746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BD021D8-991D-42E8-A338-F4DD5A92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45618F-7325-4E23-B0E9-5DD8F9E8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09F2-630F-4276-B034-32238019E6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76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3A91A7-712F-470C-95C7-D51454C4E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50E004-CE39-48E5-A648-CE6E4E17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F4F-CAD4-45CC-BAEE-B26EA7E43746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38AA61-27F3-42B0-A281-74EA4B7AE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1D7262-FDE5-492D-BC85-B6538B16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09F2-630F-4276-B034-32238019E6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28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EDCCB9-A498-433B-A4A6-B49E62C2B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F4F-CAD4-45CC-BAEE-B26EA7E43746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552EE9-8A9B-44E6-ABDC-892D78F1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563DDF-09CD-41A5-994D-4EED9A79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09F2-630F-4276-B034-32238019E6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69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6D747-CAC4-4057-BC3A-0D02930C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4399C7-00C8-48F4-BB05-E96561FB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E5AD27-676D-47F6-AD2C-18E6DB930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9553E0-D5C1-4598-90EC-77E74099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F4F-CAD4-45CC-BAEE-B26EA7E43746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EF1642-6EC6-4355-ABFB-4996FB9F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B5E860-8FE3-49B9-AAE8-BB2FAC82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09F2-630F-4276-B034-32238019E6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03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59161-914F-40AE-928A-4360004E8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C16750B-EAA1-459D-BBC9-E8A11B63E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DA799D-05A8-41A0-9CE3-5F274FB96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845B3A-67A1-4E83-9AED-3013F90E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F4F-CAD4-45CC-BAEE-B26EA7E43746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156EB5-8279-479A-B888-3C530DAB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1FCF8D-1081-4A8C-AA0A-13154E20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09F2-630F-4276-B034-32238019E6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58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DCA2CC-CE9F-4C24-8851-9426613D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77D544-CCA8-487A-9EF7-69F8E03BE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745E38-5D1A-421A-871A-D0A8AC946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6DF4F-CAD4-45CC-BAEE-B26EA7E43746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A8B5BB-773B-4239-BD39-A1BD19F86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5FA4CD-0F05-4BF9-B788-DD4DB4998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09F2-630F-4276-B034-32238019E6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22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ylvie@eniseen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5449A1-F859-4D91-B7FF-F1ED05022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1" t="14582" r="6048" b="44079"/>
          <a:stretch/>
        </p:blipFill>
        <p:spPr>
          <a:xfrm>
            <a:off x="495553" y="298745"/>
            <a:ext cx="3746696" cy="15198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68901" y="2474752"/>
            <a:ext cx="7961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AFTERWORK ALUMNI</a:t>
            </a:r>
          </a:p>
          <a:p>
            <a:pPr algn="ctr"/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48824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fr"/>
              <a:t>Pôle International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fr" b="1" u="sng" dirty="0"/>
              <a:t>Plan D’action</a:t>
            </a:r>
            <a:endParaRPr b="1" u="sng" dirty="0"/>
          </a:p>
          <a:p>
            <a:pPr indent="-397923">
              <a:spcBef>
                <a:spcPts val="1600"/>
              </a:spcBef>
              <a:buClr>
                <a:schemeClr val="dk1"/>
              </a:buClr>
              <a:buSzPts val="1100"/>
              <a:buAutoNum type="arabicPeriod"/>
            </a:pPr>
            <a:r>
              <a:rPr lang="fr" sz="1467" dirty="0">
                <a:solidFill>
                  <a:schemeClr val="dk1"/>
                </a:solidFill>
              </a:rPr>
              <a:t>Création du réseau international</a:t>
            </a:r>
            <a:endParaRPr sz="1467" dirty="0">
              <a:solidFill>
                <a:schemeClr val="dk1"/>
              </a:solidFill>
            </a:endParaRPr>
          </a:p>
          <a:p>
            <a:pPr marL="719982" indent="-397923">
              <a:buClr>
                <a:schemeClr val="dk1"/>
              </a:buClr>
              <a:buSzPts val="1100"/>
            </a:pPr>
            <a:r>
              <a:rPr lang="fr" sz="1467" dirty="0">
                <a:solidFill>
                  <a:schemeClr val="dk1"/>
                </a:solidFill>
              </a:rPr>
              <a:t>Prise de contact avec les Eniséen(e)s établis à l’étranger</a:t>
            </a:r>
            <a:endParaRPr sz="1467" dirty="0">
              <a:solidFill>
                <a:schemeClr val="dk1"/>
              </a:solidFill>
            </a:endParaRPr>
          </a:p>
          <a:p>
            <a:pPr marL="719982" indent="-397923">
              <a:buClr>
                <a:schemeClr val="dk1"/>
              </a:buClr>
              <a:buSzPts val="1100"/>
            </a:pPr>
            <a:r>
              <a:rPr lang="fr" sz="1467" dirty="0">
                <a:solidFill>
                  <a:schemeClr val="dk1"/>
                </a:solidFill>
              </a:rPr>
              <a:t>Validation de contact (Email, téléphone, entreprise et rôle, etc.) -&gt; provision de contact pour l’annuaire</a:t>
            </a:r>
            <a:endParaRPr sz="1467" dirty="0">
              <a:solidFill>
                <a:schemeClr val="dk1"/>
              </a:solidFill>
            </a:endParaRPr>
          </a:p>
          <a:p>
            <a:pPr marL="719982" indent="-397923">
              <a:buClr>
                <a:schemeClr val="dk1"/>
              </a:buClr>
              <a:buSzPts val="1100"/>
            </a:pPr>
            <a:r>
              <a:rPr lang="fr" sz="1467" dirty="0">
                <a:solidFill>
                  <a:schemeClr val="dk1"/>
                </a:solidFill>
              </a:rPr>
              <a:t>Expansion des contacts avec ceux connus du réseau (“perdu de vue”)</a:t>
            </a:r>
            <a:endParaRPr sz="1467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sz="1467" dirty="0">
              <a:solidFill>
                <a:schemeClr val="dk1"/>
              </a:solidFill>
            </a:endParaRPr>
          </a:p>
          <a:p>
            <a:pPr indent="-397923">
              <a:buClr>
                <a:schemeClr val="dk1"/>
              </a:buClr>
              <a:buSzPts val="1100"/>
              <a:buAutoNum type="arabicPeriod"/>
            </a:pPr>
            <a:r>
              <a:rPr lang="fr" sz="1467" dirty="0">
                <a:solidFill>
                  <a:schemeClr val="dk1"/>
                </a:solidFill>
              </a:rPr>
              <a:t>Rencontre virtuelle (dynamiser le réseau)</a:t>
            </a:r>
            <a:endParaRPr sz="1467" dirty="0">
              <a:solidFill>
                <a:schemeClr val="dk1"/>
              </a:solidFill>
            </a:endParaRPr>
          </a:p>
          <a:p>
            <a:pPr marL="719982" indent="-397923">
              <a:buClr>
                <a:schemeClr val="dk1"/>
              </a:buClr>
              <a:buSzPts val="1100"/>
            </a:pPr>
            <a:r>
              <a:rPr lang="fr" sz="1467" dirty="0">
                <a:solidFill>
                  <a:schemeClr val="dk1"/>
                </a:solidFill>
              </a:rPr>
              <a:t>Organisation de rencontre virtuelle du réseau (en fonction du nombre: zone géographique ou activité)</a:t>
            </a:r>
            <a:endParaRPr sz="1467" dirty="0">
              <a:solidFill>
                <a:schemeClr val="dk1"/>
              </a:solidFill>
            </a:endParaRPr>
          </a:p>
          <a:p>
            <a:pPr marL="719982" indent="-397923">
              <a:buClr>
                <a:schemeClr val="dk1"/>
              </a:buClr>
              <a:buSzPts val="1100"/>
            </a:pPr>
            <a:r>
              <a:rPr lang="fr" sz="1467" dirty="0">
                <a:solidFill>
                  <a:schemeClr val="dk1"/>
                </a:solidFill>
              </a:rPr>
              <a:t>Création de groupe interne de support pour ceux établis à l’étranger ou voulant s'établir à l’étranger</a:t>
            </a:r>
            <a:endParaRPr sz="1467" dirty="0">
              <a:solidFill>
                <a:schemeClr val="dk1"/>
              </a:solidFill>
            </a:endParaRPr>
          </a:p>
          <a:p>
            <a:pPr marL="719982" indent="-397923">
              <a:buClr>
                <a:schemeClr val="dk1"/>
              </a:buClr>
              <a:buSzPts val="1100"/>
            </a:pPr>
            <a:r>
              <a:rPr lang="fr" sz="1467" dirty="0">
                <a:solidFill>
                  <a:schemeClr val="dk1"/>
                </a:solidFill>
              </a:rPr>
              <a:t>Définir comment promouvoir et dynamiser la Marque ENISE a l’étranger (activités, rencontre virtuelle avec l’ENISE/ Étudiant, chercheurs d’emploi, conférence, groupe d'échange et de recherche (project), etc.)  </a:t>
            </a:r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fr" sz="1467">
                <a:solidFill>
                  <a:schemeClr val="dk1"/>
                </a:solidFill>
              </a:rPr>
              <a:t>3. Dynamiser les services du réseau (3 axes: intra-réseau, etudiants/ Alumni, entreprise partenaire)</a:t>
            </a:r>
            <a:endParaRPr sz="1467">
              <a:solidFill>
                <a:schemeClr val="dk1"/>
              </a:solidFill>
            </a:endParaRPr>
          </a:p>
          <a:p>
            <a:pPr indent="-397923">
              <a:buClr>
                <a:schemeClr val="dk1"/>
              </a:buClr>
              <a:buSzPts val="1100"/>
            </a:pPr>
            <a:r>
              <a:rPr lang="fr" sz="1467">
                <a:solidFill>
                  <a:schemeClr val="dk1"/>
                </a:solidFill>
              </a:rPr>
              <a:t>Création de lien entre membre du réseau (lien avec action 2 de support interne)</a:t>
            </a:r>
            <a:endParaRPr sz="1467">
              <a:solidFill>
                <a:schemeClr val="dk1"/>
              </a:solidFill>
            </a:endParaRPr>
          </a:p>
          <a:p>
            <a:pPr indent="-397923">
              <a:buClr>
                <a:schemeClr val="dk1"/>
              </a:buClr>
              <a:buSzPts val="1100"/>
            </a:pPr>
            <a:r>
              <a:rPr lang="fr" sz="1467">
                <a:solidFill>
                  <a:schemeClr val="dk1"/>
                </a:solidFill>
              </a:rPr>
              <a:t>Ré-établir le lien avec l’ENISE pour promouvoir la Marque ENISE à l’étranger de façon à supporter et aider les étudiants/ Alumni dans leur recherche de stage/ emploi</a:t>
            </a:r>
            <a:endParaRPr sz="1467">
              <a:solidFill>
                <a:schemeClr val="dk1"/>
              </a:solidFill>
            </a:endParaRPr>
          </a:p>
          <a:p>
            <a:pPr indent="-397923">
              <a:buClr>
                <a:schemeClr val="dk1"/>
              </a:buClr>
              <a:buSzPts val="1100"/>
            </a:pPr>
            <a:r>
              <a:rPr lang="fr" sz="1467">
                <a:solidFill>
                  <a:schemeClr val="dk1"/>
                </a:solidFill>
              </a:rPr>
              <a:t>Établir un réseau d’entreprises partenaire avec L’ENISE pour des échanges, participation à des activités pour découvrir le travail à l’etranger, les cultures différentes, les rôles et opportunités différentes, etc.</a:t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 rot="-8344609">
            <a:off x="5804832" y="3864851"/>
            <a:ext cx="262577" cy="456477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58;p13"/>
          <p:cNvSpPr/>
          <p:nvPr/>
        </p:nvSpPr>
        <p:spPr>
          <a:xfrm rot="-8344609">
            <a:off x="5804832" y="2076868"/>
            <a:ext cx="262577" cy="456477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59;p13"/>
          <p:cNvSpPr/>
          <p:nvPr/>
        </p:nvSpPr>
        <p:spPr>
          <a:xfrm rot="-8344609">
            <a:off x="5804832" y="2721484"/>
            <a:ext cx="262577" cy="456477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60;p13"/>
          <p:cNvSpPr/>
          <p:nvPr/>
        </p:nvSpPr>
        <p:spPr>
          <a:xfrm rot="-8344609">
            <a:off x="5804832" y="3144351"/>
            <a:ext cx="262577" cy="456477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1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t="19881" b="8449"/>
          <a:stretch/>
        </p:blipFill>
        <p:spPr>
          <a:xfrm>
            <a:off x="105567" y="3880500"/>
            <a:ext cx="7582199" cy="28969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70833" y="195234"/>
            <a:ext cx="5925200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fr" sz="2400" dirty="0"/>
              <a:t>3 Zones rencontrées virtuellement</a:t>
            </a:r>
            <a:endParaRPr sz="2400" dirty="0"/>
          </a:p>
          <a:p>
            <a:pPr marL="609585" indent="-423323">
              <a:buSzPts val="1400"/>
              <a:buChar char="-"/>
            </a:pPr>
            <a:r>
              <a:rPr lang="fr" sz="2400" dirty="0"/>
              <a:t>Zone Asie</a:t>
            </a:r>
            <a:endParaRPr sz="2400" dirty="0"/>
          </a:p>
          <a:p>
            <a:pPr marL="609585" indent="-423323">
              <a:buSzPts val="1400"/>
              <a:buChar char="-"/>
            </a:pPr>
            <a:r>
              <a:rPr lang="fr" sz="2400" dirty="0"/>
              <a:t>Zone Amérique</a:t>
            </a:r>
            <a:endParaRPr sz="2400" dirty="0"/>
          </a:p>
          <a:p>
            <a:pPr marL="609585" indent="-423323">
              <a:buSzPts val="1400"/>
              <a:buChar char="-"/>
            </a:pPr>
            <a:r>
              <a:rPr lang="fr" sz="2400" dirty="0"/>
              <a:t>Zone Europe/ Afrique</a:t>
            </a:r>
            <a:endParaRPr sz="2400" dirty="0"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l="14848" t="17050" r="16219" b="7670"/>
          <a:stretch/>
        </p:blipFill>
        <p:spPr>
          <a:xfrm>
            <a:off x="7748801" y="3965933"/>
            <a:ext cx="4380833" cy="25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5">
            <a:alphaModFix/>
          </a:blip>
          <a:srcRect l="25413" t="14489" r="25240" b="6589"/>
          <a:stretch/>
        </p:blipFill>
        <p:spPr>
          <a:xfrm>
            <a:off x="7748801" y="108434"/>
            <a:ext cx="4380833" cy="3735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62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7EB09B1-9CF3-4E5C-AAC9-862B7282E879}"/>
              </a:ext>
            </a:extLst>
          </p:cNvPr>
          <p:cNvSpPr txBox="1"/>
          <p:nvPr/>
        </p:nvSpPr>
        <p:spPr>
          <a:xfrm>
            <a:off x="1111348" y="905875"/>
            <a:ext cx="11394831" cy="1409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>
              <a:lnSpc>
                <a:spcPct val="107000"/>
              </a:lnSpc>
            </a:pPr>
            <a:r>
              <a:rPr lang="fr-FR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 SOUTIEN AUX ETUDIANTS</a:t>
            </a:r>
            <a:endParaRPr lang="fr-F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5449A1-F859-4D91-B7FF-F1ED05022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1" t="14582" r="6048" b="44079"/>
          <a:stretch/>
        </p:blipFill>
        <p:spPr>
          <a:xfrm>
            <a:off x="495553" y="298745"/>
            <a:ext cx="3746696" cy="15198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19424" y="2650921"/>
            <a:ext cx="5578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DON 6345 €</a:t>
            </a:r>
          </a:p>
          <a:p>
            <a:endParaRPr lang="fr-FR" b="1" dirty="0"/>
          </a:p>
          <a:p>
            <a:r>
              <a:rPr lang="fr-FR" b="1" u="sng" dirty="0"/>
              <a:t>Actions : </a:t>
            </a:r>
          </a:p>
          <a:p>
            <a:r>
              <a:rPr lang="fr-FR" b="1" dirty="0"/>
              <a:t>	- Panier repas et colis 2948,59€</a:t>
            </a:r>
          </a:p>
          <a:p>
            <a:r>
              <a:rPr lang="fr-FR" b="1" dirty="0"/>
              <a:t>	- Aide directe aux étudiants : 2720€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943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5449A1-F859-4D91-B7FF-F1ED05022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1" t="14582" r="6048" b="44079"/>
          <a:stretch/>
        </p:blipFill>
        <p:spPr>
          <a:xfrm>
            <a:off x="495553" y="298745"/>
            <a:ext cx="3746696" cy="151980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242249" y="790091"/>
            <a:ext cx="6316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COMMUNICATION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68901" y="2818701"/>
            <a:ext cx="937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FILMS PREJUGE</a:t>
            </a:r>
          </a:p>
          <a:p>
            <a:r>
              <a:rPr lang="fr-FR" sz="3600" b="1" dirty="0"/>
              <a:t>	DIAPORAMA ENISE ALUMNI</a:t>
            </a:r>
          </a:p>
          <a:p>
            <a:r>
              <a:rPr lang="fr-FR" sz="3600" b="1" dirty="0"/>
              <a:t>		NEWSLETTER</a:t>
            </a:r>
          </a:p>
          <a:p>
            <a:r>
              <a:rPr lang="fr-FR" sz="3600" b="1" dirty="0"/>
              <a:t>			CYCLE CONFERENCES</a:t>
            </a:r>
          </a:p>
        </p:txBody>
      </p:sp>
    </p:spTree>
    <p:extLst>
      <p:ext uri="{BB962C8B-B14F-4D97-AF65-F5344CB8AC3E}">
        <p14:creationId xmlns:p14="http://schemas.microsoft.com/office/powerpoint/2010/main" val="3321237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5449A1-F859-4D91-B7FF-F1ED05022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1" t="14582" r="6048" b="44079"/>
          <a:stretch/>
        </p:blipFill>
        <p:spPr>
          <a:xfrm>
            <a:off x="495553" y="298745"/>
            <a:ext cx="3746696" cy="151980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25086" y="2827090"/>
            <a:ext cx="7944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QUESTIONS DIVERSES</a:t>
            </a:r>
          </a:p>
          <a:p>
            <a:pPr algn="ctr"/>
            <a:endParaRPr lang="fr-FR" sz="4000" b="1" dirty="0"/>
          </a:p>
          <a:p>
            <a:pPr algn="ctr"/>
            <a:r>
              <a:rPr lang="fr-FR" sz="4000" b="1" dirty="0">
                <a:hlinkClick r:id="rId3"/>
              </a:rPr>
              <a:t>sylvie@eniseen.com</a:t>
            </a:r>
            <a:endParaRPr lang="fr-FR" sz="4000" b="1" dirty="0"/>
          </a:p>
          <a:p>
            <a:pPr algn="ctr"/>
            <a:r>
              <a:rPr lang="fr-FR" sz="4000" b="1" dirty="0"/>
              <a:t>+33 4 77 59 06 96</a:t>
            </a:r>
          </a:p>
        </p:txBody>
      </p:sp>
    </p:spTree>
    <p:extLst>
      <p:ext uri="{BB962C8B-B14F-4D97-AF65-F5344CB8AC3E}">
        <p14:creationId xmlns:p14="http://schemas.microsoft.com/office/powerpoint/2010/main" val="233641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5449A1-F859-4D91-B7FF-F1ED05022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1" t="14582" r="6048" b="44079"/>
          <a:stretch/>
        </p:blipFill>
        <p:spPr>
          <a:xfrm>
            <a:off x="495553" y="298745"/>
            <a:ext cx="3746696" cy="1519804"/>
          </a:xfrm>
          <a:prstGeom prst="rect">
            <a:avLst/>
          </a:prstGeom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328128335"/>
              </p:ext>
            </p:extLst>
          </p:nvPr>
        </p:nvGraphicFramePr>
        <p:xfrm>
          <a:off x="3707933" y="127470"/>
          <a:ext cx="8993929" cy="6550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3FB335FA-1524-4A04-9F34-D9F21C493CB9}"/>
              </a:ext>
            </a:extLst>
          </p:cNvPr>
          <p:cNvSpPr txBox="1"/>
          <p:nvPr/>
        </p:nvSpPr>
        <p:spPr>
          <a:xfrm>
            <a:off x="-574923" y="3956345"/>
            <a:ext cx="4467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QUELQUES </a:t>
            </a:r>
          </a:p>
          <a:p>
            <a:pPr algn="ctr"/>
            <a:r>
              <a:rPr lang="fr-FR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CHIFFRES</a:t>
            </a:r>
          </a:p>
        </p:txBody>
      </p:sp>
    </p:spTree>
    <p:extLst>
      <p:ext uri="{BB962C8B-B14F-4D97-AF65-F5344CB8AC3E}">
        <p14:creationId xmlns:p14="http://schemas.microsoft.com/office/powerpoint/2010/main" val="305728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5449A1-F859-4D91-B7FF-F1ED05022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1" t="14582" r="6048" b="44079"/>
          <a:stretch/>
        </p:blipFill>
        <p:spPr>
          <a:xfrm>
            <a:off x="495553" y="298745"/>
            <a:ext cx="3746696" cy="151980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494789" y="704704"/>
            <a:ext cx="5599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/>
              <a:t>NOS DERNIÈRES ACTIONS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2396" y="3145872"/>
            <a:ext cx="121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Restructuration de l’Association (pôle et club)</a:t>
            </a:r>
          </a:p>
          <a:p>
            <a:r>
              <a:rPr lang="fr-FR" sz="3600" b="1" dirty="0"/>
              <a:t>	Définition de notre ambition, nos valeurs et nos objectifs</a:t>
            </a:r>
          </a:p>
          <a:p>
            <a:r>
              <a:rPr lang="fr-FR" sz="3600" b="1" dirty="0"/>
              <a:t>		Communication : Alumni, logo, newsletter, étudiants</a:t>
            </a:r>
          </a:p>
          <a:p>
            <a:r>
              <a:rPr lang="fr-FR" sz="3600" b="1" dirty="0"/>
              <a:t>			Convention ENISE-ALUMNI</a:t>
            </a:r>
          </a:p>
          <a:p>
            <a:r>
              <a:rPr lang="fr-FR" sz="3600" b="1" dirty="0"/>
              <a:t> </a:t>
            </a:r>
          </a:p>
          <a:p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58552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A44B38-9A1E-44DB-924E-0EC41912304E}"/>
              </a:ext>
            </a:extLst>
          </p:cNvPr>
          <p:cNvSpPr txBox="1"/>
          <p:nvPr/>
        </p:nvSpPr>
        <p:spPr>
          <a:xfrm>
            <a:off x="642424" y="393895"/>
            <a:ext cx="11549576" cy="687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>
              <a:lnSpc>
                <a:spcPct val="107000"/>
              </a:lnSpc>
            </a:pPr>
            <a:r>
              <a:rPr lang="fr-FR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Déclinaison sur les pôles </a:t>
            </a:r>
          </a:p>
          <a:p>
            <a:pPr marL="457200" algn="r">
              <a:lnSpc>
                <a:spcPct val="107000"/>
              </a:lnSpc>
            </a:pPr>
            <a:r>
              <a:rPr lang="fr-FR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l’association </a:t>
            </a:r>
            <a:endParaRPr lang="fr-FR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Avenir :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Marque </a:t>
            </a:r>
            <a:r>
              <a:rPr lang="fr-FR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Alumni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Golden </a:t>
            </a:r>
            <a:r>
              <a:rPr lang="fr-FR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Alumni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logo </a:t>
            </a:r>
          </a:p>
          <a:p>
            <a:pPr marL="571500" lvl="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Entrepreneuriat : 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Susciter des vocations, club d’aide</a:t>
            </a:r>
          </a:p>
          <a:p>
            <a:pPr marL="571500" lvl="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: 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éveloppement d’un réseau fort</a:t>
            </a:r>
          </a:p>
          <a:p>
            <a:pPr marL="571500" lvl="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Recherche :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Développement des échange industrie/école</a:t>
            </a:r>
          </a:p>
          <a:p>
            <a:pPr marL="571500" lvl="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Relations Entreprises : 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romouvoir la marque ENISE, développer les relations avec l’école (partenariat)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Femme :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éveloppement d’un réseau plus fort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Etudiant :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aide à recherche de stage, club, parrainage, </a:t>
            </a:r>
            <a:r>
              <a:rPr lang="fr-FR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afterwork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403A50-4F91-47EA-BE86-9C30C2B35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1" t="14582" r="6048" b="44079"/>
          <a:stretch/>
        </p:blipFill>
        <p:spPr>
          <a:xfrm>
            <a:off x="417341" y="239151"/>
            <a:ext cx="3746696" cy="151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5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E6067D7-1283-4B24-A24F-C5EECBA3C7EE}"/>
              </a:ext>
            </a:extLst>
          </p:cNvPr>
          <p:cNvSpPr txBox="1"/>
          <p:nvPr/>
        </p:nvSpPr>
        <p:spPr>
          <a:xfrm>
            <a:off x="560362" y="2036283"/>
            <a:ext cx="11982445" cy="356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Notre Ambition</a:t>
            </a:r>
            <a:endParaRPr lang="fr-F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Promouvoir l’ENISE dans le monde socio-économique au bénéfice des Ingénieurs diplômés, des étudiants et de l’Ecole.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5449A1-F859-4D91-B7FF-F1ED05022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1" t="14582" r="6048" b="44079"/>
          <a:stretch/>
        </p:blipFill>
        <p:spPr>
          <a:xfrm>
            <a:off x="495553" y="298745"/>
            <a:ext cx="3746696" cy="151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4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935792E-D631-4C01-882E-8EF722C9316B}"/>
              </a:ext>
            </a:extLst>
          </p:cNvPr>
          <p:cNvSpPr txBox="1"/>
          <p:nvPr/>
        </p:nvSpPr>
        <p:spPr>
          <a:xfrm>
            <a:off x="614290" y="840519"/>
            <a:ext cx="11577710" cy="601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r-FR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Valeurs </a:t>
            </a:r>
            <a:r>
              <a:rPr lang="fr-FR" sz="40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éniséennes</a:t>
            </a:r>
            <a:r>
              <a:rPr lang="fr-FR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plus de la solidarité qui est le socle de notre association nous avons défini :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			        </a:t>
            </a:r>
            <a:r>
              <a:rPr lang="fr-FR" sz="4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ngagement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			           </a:t>
            </a:r>
            <a:r>
              <a:rPr lang="fr-F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fr-FR" sz="40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F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amisme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			         </a:t>
            </a:r>
            <a:r>
              <a:rPr lang="fr-F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Adaptab</a:t>
            </a:r>
            <a:r>
              <a:rPr lang="fr-FR" sz="40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lité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		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r-F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Pragmati</a:t>
            </a:r>
            <a:r>
              <a:rPr lang="fr-FR" sz="40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              </a:t>
            </a:r>
            <a:r>
              <a:rPr lang="fr-F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Convivialit</a:t>
            </a:r>
            <a:r>
              <a:rPr lang="fr-FR" sz="40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5449A1-F859-4D91-B7FF-F1ED05022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1" t="14582" r="6048" b="44079"/>
          <a:stretch/>
        </p:blipFill>
        <p:spPr>
          <a:xfrm>
            <a:off x="495553" y="298745"/>
            <a:ext cx="3746696" cy="151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5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7EB09B1-9CF3-4E5C-AAC9-862B7282E879}"/>
              </a:ext>
            </a:extLst>
          </p:cNvPr>
          <p:cNvSpPr txBox="1"/>
          <p:nvPr/>
        </p:nvSpPr>
        <p:spPr>
          <a:xfrm>
            <a:off x="1111348" y="905875"/>
            <a:ext cx="11394831" cy="564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fr-FR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stratégiques</a:t>
            </a:r>
            <a:endParaRPr lang="fr-F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Valoriser et promouvoir l’ENISE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Dynamiser les services offerts aux Alumni et aux étudiants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Développer un réseau fort connecté aux strates décisionnaires des entreprises </a:t>
            </a: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Développer une coopération avec l’ECL Alumni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5449A1-F859-4D91-B7FF-F1ED05022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1" t="14582" r="6048" b="44079"/>
          <a:stretch/>
        </p:blipFill>
        <p:spPr>
          <a:xfrm>
            <a:off x="495553" y="298745"/>
            <a:ext cx="3746696" cy="151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7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5449A1-F859-4D91-B7FF-F1ED05022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1" t="14582" r="6048" b="44079"/>
          <a:stretch/>
        </p:blipFill>
        <p:spPr>
          <a:xfrm>
            <a:off x="495553" y="298745"/>
            <a:ext cx="3746696" cy="151980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89446" y="704704"/>
            <a:ext cx="5964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COMMUNICATION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223083" y="2801923"/>
            <a:ext cx="8841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3600" b="1" dirty="0"/>
              <a:t>Nouvelle dénomination ALUMNI</a:t>
            </a:r>
          </a:p>
          <a:p>
            <a:pPr marL="742950" lvl="1" indent="-285750">
              <a:buFontTx/>
              <a:buChar char="-"/>
            </a:pPr>
            <a:r>
              <a:rPr lang="fr-FR" sz="3600" b="1" dirty="0"/>
              <a:t>Nouveau LOGO</a:t>
            </a:r>
          </a:p>
          <a:p>
            <a:pPr marL="1200150" lvl="2" indent="-285750">
              <a:buFontTx/>
              <a:buChar char="-"/>
            </a:pPr>
            <a:r>
              <a:rPr lang="fr-FR" sz="3600" b="1" dirty="0"/>
              <a:t>Newsletter toujours pertinente</a:t>
            </a:r>
          </a:p>
          <a:p>
            <a:pPr marL="1657350" lvl="3" indent="-285750">
              <a:buFontTx/>
              <a:buChar char="-"/>
            </a:pPr>
            <a:r>
              <a:rPr lang="fr-FR" sz="3600" b="1" dirty="0"/>
              <a:t>Rencontre avec les étudiants</a:t>
            </a:r>
          </a:p>
        </p:txBody>
      </p:sp>
    </p:spTree>
    <p:extLst>
      <p:ext uri="{BB962C8B-B14F-4D97-AF65-F5344CB8AC3E}">
        <p14:creationId xmlns:p14="http://schemas.microsoft.com/office/powerpoint/2010/main" val="690215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5449A1-F859-4D91-B7FF-F1ED05022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1" t="14582" r="6048" b="44079"/>
          <a:stretch/>
        </p:blipFill>
        <p:spPr>
          <a:xfrm>
            <a:off x="495553" y="298745"/>
            <a:ext cx="3746696" cy="151980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781725" y="704704"/>
            <a:ext cx="588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ACTIONS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34517" y="1879134"/>
            <a:ext cx="91691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REALISEES</a:t>
            </a:r>
          </a:p>
          <a:p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/>
              <a:t>CLUB golden </a:t>
            </a:r>
            <a:r>
              <a:rPr lang="fr-FR" b="1" dirty="0" err="1"/>
              <a:t>Alumni</a:t>
            </a: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/>
              <a:t>CLUB Entreprenariat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Développement réseau </a:t>
            </a:r>
            <a:r>
              <a:rPr lang="fr-FR" b="1" dirty="0" err="1"/>
              <a:t>internationnal</a:t>
            </a: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/>
              <a:t>Rencontre avec les étudiants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Soutien aux étudiants</a:t>
            </a:r>
          </a:p>
          <a:p>
            <a:endParaRPr lang="fr-FR" b="1" dirty="0"/>
          </a:p>
          <a:p>
            <a:pPr algn="ctr"/>
            <a:r>
              <a:rPr lang="fr-FR" b="1" dirty="0"/>
              <a:t>A VENIR</a:t>
            </a:r>
          </a:p>
          <a:p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/>
              <a:t>Club golden </a:t>
            </a:r>
            <a:r>
              <a:rPr lang="fr-FR" b="1" dirty="0" err="1"/>
              <a:t>Alumni</a:t>
            </a: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/>
              <a:t>Club </a:t>
            </a:r>
            <a:r>
              <a:rPr lang="fr-FR" b="1" dirty="0" err="1"/>
              <a:t>Entrepreunariat</a:t>
            </a: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/>
              <a:t>Club BIM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Parrainage promo en 10 (avec les étudiants)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Rencontre avec </a:t>
            </a:r>
            <a:r>
              <a:rPr lang="fr-FR" b="1" dirty="0" err="1"/>
              <a:t>Ecl</a:t>
            </a:r>
            <a:r>
              <a:rPr lang="fr-FR" b="1" dirty="0"/>
              <a:t> </a:t>
            </a:r>
            <a:r>
              <a:rPr lang="fr-FR" b="1" dirty="0" err="1"/>
              <a:t>Alumni</a:t>
            </a: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/>
              <a:t>Club Recherche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Club International</a:t>
            </a:r>
          </a:p>
          <a:p>
            <a:pPr marL="285750" indent="-285750">
              <a:buFontTx/>
              <a:buChar char="-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577192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596</Words>
  <Application>Microsoft Office PowerPoint</Application>
  <PresentationFormat>Grand écran</PresentationFormat>
  <Paragraphs>103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Pôle International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Pages Christian</dc:creator>
  <cp:lastModifiedBy>Sylvie GENTILI</cp:lastModifiedBy>
  <cp:revision>44</cp:revision>
  <dcterms:created xsi:type="dcterms:W3CDTF">2020-01-16T14:42:08Z</dcterms:created>
  <dcterms:modified xsi:type="dcterms:W3CDTF">2023-11-16T07:48:27Z</dcterms:modified>
</cp:coreProperties>
</file>